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6" r:id="rId3"/>
    <p:sldId id="268" r:id="rId4"/>
    <p:sldId id="259" r:id="rId5"/>
    <p:sldId id="258" r:id="rId6"/>
    <p:sldId id="269" r:id="rId7"/>
    <p:sldId id="272" r:id="rId8"/>
    <p:sldId id="261" r:id="rId9"/>
    <p:sldId id="262" r:id="rId10"/>
    <p:sldId id="263" r:id="rId11"/>
    <p:sldId id="264" r:id="rId12"/>
    <p:sldId id="270" r:id="rId13"/>
    <p:sldId id="271" r:id="rId14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Biudžeto paskirstymas procentais 2014 m. </c:v>
                </c:pt>
              </c:strCache>
            </c:strRef>
          </c:tx>
          <c:cat>
            <c:strRef>
              <c:f>Lapas1!$A$2:$A$6</c:f>
              <c:strCache>
                <c:ptCount val="5"/>
                <c:pt idx="0">
                  <c:v>Aukštasis mokslas</c:v>
                </c:pt>
                <c:pt idx="1">
                  <c:v>Profesiniam mokymui</c:v>
                </c:pt>
                <c:pt idx="2">
                  <c:v>Mokykliniam ugdymui</c:v>
                </c:pt>
                <c:pt idx="3">
                  <c:v>Suaugusių švietimui</c:v>
                </c:pt>
                <c:pt idx="4">
                  <c:v>Jaunimo programai</c:v>
                </c:pt>
              </c:strCache>
            </c:strRef>
          </c:cat>
          <c:val>
            <c:numRef>
              <c:f>Lapas1!$B$2:$B$6</c:f>
              <c:numCache>
                <c:formatCode>General</c:formatCode>
                <c:ptCount val="5"/>
                <c:pt idx="0">
                  <c:v>43</c:v>
                </c:pt>
                <c:pt idx="1">
                  <c:v>26</c:v>
                </c:pt>
                <c:pt idx="2">
                  <c:v>12</c:v>
                </c:pt>
                <c:pt idx="3">
                  <c:v>4</c:v>
                </c:pt>
                <c:pt idx="4">
                  <c:v>15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E72E1C-95A2-4A65-8BD4-BA6DD81891F9}" type="doc">
      <dgm:prSet loTypeId="urn:microsoft.com/office/officeart/2005/8/layout/hList7" loCatId="relationship" qsTypeId="urn:microsoft.com/office/officeart/2005/8/quickstyle/simple1" qsCatId="simple" csTypeId="urn:microsoft.com/office/officeart/2005/8/colors/accent1_2" csCatId="accent1" phldr="1"/>
      <dgm:spPr/>
    </dgm:pt>
    <dgm:pt modelId="{71EC4F80-595E-4BBC-9DDE-0E36ED29377A}">
      <dgm:prSet phldrT="[Tekstas]"/>
      <dgm:spPr/>
      <dgm:t>
        <a:bodyPr/>
        <a:lstStyle/>
        <a:p>
          <a:r>
            <a:rPr lang="en-US" dirty="0" err="1" smtClean="0"/>
            <a:t>Vaikų</a:t>
          </a:r>
          <a:r>
            <a:rPr lang="en-US" dirty="0" smtClean="0"/>
            <a:t> </a:t>
          </a:r>
          <a:r>
            <a:rPr lang="en-US" dirty="0" err="1" smtClean="0"/>
            <a:t>ir</a:t>
          </a:r>
          <a:r>
            <a:rPr lang="en-US" dirty="0" smtClean="0"/>
            <a:t> </a:t>
          </a:r>
          <a:r>
            <a:rPr lang="en-US" dirty="0" err="1" smtClean="0"/>
            <a:t>jaunimo</a:t>
          </a:r>
          <a:r>
            <a:rPr lang="en-US" dirty="0" smtClean="0"/>
            <a:t> </a:t>
          </a:r>
          <a:r>
            <a:rPr lang="en-US" dirty="0" err="1" smtClean="0"/>
            <a:t>socializacijos</a:t>
          </a:r>
          <a:r>
            <a:rPr lang="en-US" dirty="0" smtClean="0"/>
            <a:t> </a:t>
          </a:r>
          <a:r>
            <a:rPr lang="en-US" dirty="0" err="1" smtClean="0"/>
            <a:t>programa</a:t>
          </a:r>
          <a:endParaRPr lang="en-US" dirty="0" smtClean="0"/>
        </a:p>
        <a:p>
          <a:r>
            <a:rPr lang="en-US" dirty="0" err="1" smtClean="0"/>
            <a:t>Nevyriausybinių</a:t>
          </a:r>
          <a:r>
            <a:rPr lang="en-US" dirty="0" smtClean="0"/>
            <a:t> </a:t>
          </a:r>
          <a:r>
            <a:rPr lang="en-US" dirty="0" err="1" smtClean="0"/>
            <a:t>organizacij</a:t>
          </a:r>
          <a:r>
            <a:rPr lang="lt-LT" dirty="0" smtClean="0"/>
            <a:t>ų</a:t>
          </a:r>
          <a:r>
            <a:rPr lang="en-US" dirty="0" smtClean="0"/>
            <a:t> </a:t>
          </a:r>
          <a:r>
            <a:rPr lang="en-US" dirty="0" err="1" smtClean="0"/>
            <a:t>programa</a:t>
          </a:r>
          <a:endParaRPr lang="lt-LT" dirty="0" smtClean="0"/>
        </a:p>
        <a:p>
          <a:r>
            <a:rPr lang="lt-LT" dirty="0" smtClean="0"/>
            <a:t>Visuomenės sveikatos programa</a:t>
          </a:r>
          <a:endParaRPr lang="en-US" dirty="0"/>
        </a:p>
      </dgm:t>
    </dgm:pt>
    <dgm:pt modelId="{8E204C36-93BA-45F2-B7E7-DC988BDE3232}" type="parTrans" cxnId="{2A42479A-AE3E-4E1E-9391-871871C787BB}">
      <dgm:prSet/>
      <dgm:spPr/>
    </dgm:pt>
    <dgm:pt modelId="{AC6B3B68-C7A6-40CA-9357-D305AE3650F8}" type="sibTrans" cxnId="{2A42479A-AE3E-4E1E-9391-871871C787BB}">
      <dgm:prSet/>
      <dgm:spPr/>
    </dgm:pt>
    <dgm:pt modelId="{459B4872-2572-4D47-99BE-32B080931109}">
      <dgm:prSet phldrT="[Tekstas]"/>
      <dgm:spPr/>
      <dgm:t>
        <a:bodyPr/>
        <a:lstStyle/>
        <a:p>
          <a:r>
            <a:rPr lang="en-US" dirty="0" err="1" smtClean="0"/>
            <a:t>Erazmus</a:t>
          </a:r>
          <a:r>
            <a:rPr lang="en-US" dirty="0" smtClean="0"/>
            <a:t>+:</a:t>
          </a:r>
          <a:r>
            <a:rPr lang="lt-LT" dirty="0" err="1" smtClean="0"/>
            <a:t>Veikl</a:t>
          </a:r>
          <a:r>
            <a:rPr lang="en-US" dirty="0" smtClean="0"/>
            <a:t>u</a:t>
          </a:r>
          <a:r>
            <a:rPr lang="lt-LT" dirty="0" smtClean="0"/>
            <a:t>s jaunimas</a:t>
          </a:r>
          <a:endParaRPr lang="en-US" dirty="0"/>
        </a:p>
      </dgm:t>
    </dgm:pt>
    <dgm:pt modelId="{73C158A4-45EC-47DC-9672-466960C858BA}" type="parTrans" cxnId="{926D01FF-91E1-41C7-9BC3-5600D74E26DD}">
      <dgm:prSet/>
      <dgm:spPr/>
    </dgm:pt>
    <dgm:pt modelId="{CBC6233C-9AE2-4EB9-A27A-6D902BA4A4E7}" type="sibTrans" cxnId="{926D01FF-91E1-41C7-9BC3-5600D74E26DD}">
      <dgm:prSet/>
      <dgm:spPr/>
    </dgm:pt>
    <dgm:pt modelId="{9A26377B-54D9-4828-84E3-6AD837CBE391}">
      <dgm:prSet phldrT="[Tekstas]"/>
      <dgm:spPr/>
      <dgm:t>
        <a:bodyPr/>
        <a:lstStyle/>
        <a:p>
          <a:r>
            <a:rPr lang="lt-LT" dirty="0" smtClean="0"/>
            <a:t>Atviro darbo su </a:t>
          </a:r>
          <a:r>
            <a:rPr lang="lt-LT" smtClean="0"/>
            <a:t>jaunimu AJC/AJE</a:t>
          </a:r>
          <a:endParaRPr lang="lt-LT" dirty="0" smtClean="0"/>
        </a:p>
        <a:p>
          <a:r>
            <a:rPr lang="lt-LT" dirty="0" smtClean="0"/>
            <a:t>Jaunimo garantijų programa</a:t>
          </a:r>
        </a:p>
        <a:p>
          <a:r>
            <a:rPr lang="lt-LT" dirty="0" smtClean="0"/>
            <a:t>Jaunimo </a:t>
          </a:r>
          <a:r>
            <a:rPr lang="lt-LT" dirty="0" err="1" smtClean="0"/>
            <a:t>savanorystės</a:t>
          </a:r>
          <a:r>
            <a:rPr lang="lt-LT" dirty="0" smtClean="0"/>
            <a:t> programa</a:t>
          </a:r>
          <a:endParaRPr lang="en-US" dirty="0"/>
        </a:p>
      </dgm:t>
    </dgm:pt>
    <dgm:pt modelId="{03D8D1BE-0387-417A-959B-0F2A6D144476}" type="sibTrans" cxnId="{87272504-D80D-4D91-AC14-AB7026471B82}">
      <dgm:prSet/>
      <dgm:spPr/>
    </dgm:pt>
    <dgm:pt modelId="{C50592D6-06B9-4D57-9F76-111705FB8FDE}" type="parTrans" cxnId="{87272504-D80D-4D91-AC14-AB7026471B82}">
      <dgm:prSet/>
      <dgm:spPr/>
    </dgm:pt>
    <dgm:pt modelId="{212E8627-B46D-4E34-94D7-2F31B3379B34}" type="pres">
      <dgm:prSet presAssocID="{6EE72E1C-95A2-4A65-8BD4-BA6DD81891F9}" presName="Name0" presStyleCnt="0">
        <dgm:presLayoutVars>
          <dgm:dir/>
          <dgm:resizeHandles val="exact"/>
        </dgm:presLayoutVars>
      </dgm:prSet>
      <dgm:spPr/>
    </dgm:pt>
    <dgm:pt modelId="{16251F6E-FB49-4735-B397-728361648EC8}" type="pres">
      <dgm:prSet presAssocID="{6EE72E1C-95A2-4A65-8BD4-BA6DD81891F9}" presName="fgShape" presStyleLbl="fgShp" presStyleIdx="0" presStyleCnt="1"/>
      <dgm:spPr/>
    </dgm:pt>
    <dgm:pt modelId="{22F8E326-CA24-46DE-9DB8-C31B114EAEE0}" type="pres">
      <dgm:prSet presAssocID="{6EE72E1C-95A2-4A65-8BD4-BA6DD81891F9}" presName="linComp" presStyleCnt="0"/>
      <dgm:spPr/>
    </dgm:pt>
    <dgm:pt modelId="{DC5D4771-4558-4D65-A571-60DABD6D0E16}" type="pres">
      <dgm:prSet presAssocID="{71EC4F80-595E-4BBC-9DDE-0E36ED29377A}" presName="compNode" presStyleCnt="0"/>
      <dgm:spPr/>
    </dgm:pt>
    <dgm:pt modelId="{B0CC01E6-8D09-4E70-B7F7-EBAA5BD46D04}" type="pres">
      <dgm:prSet presAssocID="{71EC4F80-595E-4BBC-9DDE-0E36ED29377A}" presName="bkgdShape" presStyleLbl="node1" presStyleIdx="0" presStyleCnt="3" custLinFactNeighborX="1121" custLinFactNeighborY="-417"/>
      <dgm:spPr/>
      <dgm:t>
        <a:bodyPr/>
        <a:lstStyle/>
        <a:p>
          <a:endParaRPr lang="en-US"/>
        </a:p>
      </dgm:t>
    </dgm:pt>
    <dgm:pt modelId="{9A8E8CF1-B287-4FFD-81DC-F9CB1FCEA469}" type="pres">
      <dgm:prSet presAssocID="{71EC4F80-595E-4BBC-9DDE-0E36ED29377A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5365D4-B02A-4C49-B6D9-01528396EBC2}" type="pres">
      <dgm:prSet presAssocID="{71EC4F80-595E-4BBC-9DDE-0E36ED29377A}" presName="invisiNode" presStyleLbl="node1" presStyleIdx="0" presStyleCnt="3"/>
      <dgm:spPr/>
    </dgm:pt>
    <dgm:pt modelId="{7624C699-EEC4-46F1-B21E-F43A54F146F8}" type="pres">
      <dgm:prSet presAssocID="{71EC4F80-595E-4BBC-9DDE-0E36ED29377A}" presName="imagNode" presStyleLbl="fgImgPlace1" presStyleIdx="0" presStyleCnt="3" custScaleX="69507" custScaleY="67918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3FA0887A-DB16-4C34-AF03-3057F94AF4F7}" type="pres">
      <dgm:prSet presAssocID="{AC6B3B68-C7A6-40CA-9357-D305AE3650F8}" presName="sibTrans" presStyleLbl="sibTrans2D1" presStyleIdx="0" presStyleCnt="0"/>
      <dgm:spPr/>
    </dgm:pt>
    <dgm:pt modelId="{093C0CAB-C378-4A94-8A9E-5A30EE6A1BC4}" type="pres">
      <dgm:prSet presAssocID="{9A26377B-54D9-4828-84E3-6AD837CBE391}" presName="compNode" presStyleCnt="0"/>
      <dgm:spPr/>
    </dgm:pt>
    <dgm:pt modelId="{E02F2C51-AFFC-4F39-BAC6-D948002EE147}" type="pres">
      <dgm:prSet presAssocID="{9A26377B-54D9-4828-84E3-6AD837CBE391}" presName="bkgdShape" presStyleLbl="node1" presStyleIdx="1" presStyleCnt="3"/>
      <dgm:spPr/>
      <dgm:t>
        <a:bodyPr/>
        <a:lstStyle/>
        <a:p>
          <a:endParaRPr lang="en-US"/>
        </a:p>
      </dgm:t>
    </dgm:pt>
    <dgm:pt modelId="{9F6DF7B8-7B03-49C9-851F-4B396C92C210}" type="pres">
      <dgm:prSet presAssocID="{9A26377B-54D9-4828-84E3-6AD837CBE391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8C9EE3-13E3-4C8B-8E28-BDD95B3A4884}" type="pres">
      <dgm:prSet presAssocID="{9A26377B-54D9-4828-84E3-6AD837CBE391}" presName="invisiNode" presStyleLbl="node1" presStyleIdx="1" presStyleCnt="3"/>
      <dgm:spPr/>
    </dgm:pt>
    <dgm:pt modelId="{01570317-74F9-4D87-9A2F-8B04103C46DB}" type="pres">
      <dgm:prSet presAssocID="{9A26377B-54D9-4828-84E3-6AD837CBE391}" presName="imagNode" presStyleLbl="fgImgPlace1" presStyleIdx="1" presStyleCnt="3" custScaleX="76952" custScaleY="67918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D945AAA9-91BE-4E1A-A962-256A3FAA32DA}" type="pres">
      <dgm:prSet presAssocID="{03D8D1BE-0387-417A-959B-0F2A6D144476}" presName="sibTrans" presStyleLbl="sibTrans2D1" presStyleIdx="0" presStyleCnt="0"/>
      <dgm:spPr/>
    </dgm:pt>
    <dgm:pt modelId="{6EBC6F57-D4DF-4EC6-A543-4DDD176DBB01}" type="pres">
      <dgm:prSet presAssocID="{459B4872-2572-4D47-99BE-32B080931109}" presName="compNode" presStyleCnt="0"/>
      <dgm:spPr/>
    </dgm:pt>
    <dgm:pt modelId="{D6B093DE-1040-447B-8707-81358DBAD612}" type="pres">
      <dgm:prSet presAssocID="{459B4872-2572-4D47-99BE-32B080931109}" presName="bkgdShape" presStyleLbl="node1" presStyleIdx="2" presStyleCnt="3"/>
      <dgm:spPr/>
      <dgm:t>
        <a:bodyPr/>
        <a:lstStyle/>
        <a:p>
          <a:endParaRPr lang="en-US"/>
        </a:p>
      </dgm:t>
    </dgm:pt>
    <dgm:pt modelId="{06890BC3-A3B4-46A1-AB0D-358DDDCA3F52}" type="pres">
      <dgm:prSet presAssocID="{459B4872-2572-4D47-99BE-32B080931109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653C48-B5AF-4FCC-A340-CA2E7CCEA684}" type="pres">
      <dgm:prSet presAssocID="{459B4872-2572-4D47-99BE-32B080931109}" presName="invisiNode" presStyleLbl="node1" presStyleIdx="2" presStyleCnt="3"/>
      <dgm:spPr/>
    </dgm:pt>
    <dgm:pt modelId="{FB035E17-7FB3-49EB-97DA-9E38837600BA}" type="pres">
      <dgm:prSet presAssocID="{459B4872-2572-4D47-99BE-32B080931109}" presName="imagNode" presStyleLbl="fgImgPlace1" presStyleIdx="2" presStyleCnt="3" custScaleX="73260" custScaleY="67918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C457B8E0-EADF-42D1-A98D-906F4F18F79A}" type="presOf" srcId="{71EC4F80-595E-4BBC-9DDE-0E36ED29377A}" destId="{B0CC01E6-8D09-4E70-B7F7-EBAA5BD46D04}" srcOrd="0" destOrd="0" presId="urn:microsoft.com/office/officeart/2005/8/layout/hList7"/>
    <dgm:cxn modelId="{43BB6F48-8351-4119-88AF-39D3DF3793A8}" type="presOf" srcId="{71EC4F80-595E-4BBC-9DDE-0E36ED29377A}" destId="{9A8E8CF1-B287-4FFD-81DC-F9CB1FCEA469}" srcOrd="1" destOrd="0" presId="urn:microsoft.com/office/officeart/2005/8/layout/hList7"/>
    <dgm:cxn modelId="{66899765-B9AE-4288-A085-4DF02C5E582F}" type="presOf" srcId="{9A26377B-54D9-4828-84E3-6AD837CBE391}" destId="{9F6DF7B8-7B03-49C9-851F-4B396C92C210}" srcOrd="1" destOrd="0" presId="urn:microsoft.com/office/officeart/2005/8/layout/hList7"/>
    <dgm:cxn modelId="{926D01FF-91E1-41C7-9BC3-5600D74E26DD}" srcId="{6EE72E1C-95A2-4A65-8BD4-BA6DD81891F9}" destId="{459B4872-2572-4D47-99BE-32B080931109}" srcOrd="2" destOrd="0" parTransId="{73C158A4-45EC-47DC-9672-466960C858BA}" sibTransId="{CBC6233C-9AE2-4EB9-A27A-6D902BA4A4E7}"/>
    <dgm:cxn modelId="{2A42479A-AE3E-4E1E-9391-871871C787BB}" srcId="{6EE72E1C-95A2-4A65-8BD4-BA6DD81891F9}" destId="{71EC4F80-595E-4BBC-9DDE-0E36ED29377A}" srcOrd="0" destOrd="0" parTransId="{8E204C36-93BA-45F2-B7E7-DC988BDE3232}" sibTransId="{AC6B3B68-C7A6-40CA-9357-D305AE3650F8}"/>
    <dgm:cxn modelId="{670D4264-4F96-4DA7-84F7-5F3F98EC2A56}" type="presOf" srcId="{459B4872-2572-4D47-99BE-32B080931109}" destId="{06890BC3-A3B4-46A1-AB0D-358DDDCA3F52}" srcOrd="1" destOrd="0" presId="urn:microsoft.com/office/officeart/2005/8/layout/hList7"/>
    <dgm:cxn modelId="{573359BB-1BA4-4997-8430-E93301E7E85E}" type="presOf" srcId="{03D8D1BE-0387-417A-959B-0F2A6D144476}" destId="{D945AAA9-91BE-4E1A-A962-256A3FAA32DA}" srcOrd="0" destOrd="0" presId="urn:microsoft.com/office/officeart/2005/8/layout/hList7"/>
    <dgm:cxn modelId="{12206EC6-5567-48B4-A7D8-22D2FCF8DA10}" type="presOf" srcId="{9A26377B-54D9-4828-84E3-6AD837CBE391}" destId="{E02F2C51-AFFC-4F39-BAC6-D948002EE147}" srcOrd="0" destOrd="0" presId="urn:microsoft.com/office/officeart/2005/8/layout/hList7"/>
    <dgm:cxn modelId="{2BE83D86-3FC2-4FFA-BFB1-F9AA387F6B7F}" type="presOf" srcId="{AC6B3B68-C7A6-40CA-9357-D305AE3650F8}" destId="{3FA0887A-DB16-4C34-AF03-3057F94AF4F7}" srcOrd="0" destOrd="0" presId="urn:microsoft.com/office/officeart/2005/8/layout/hList7"/>
    <dgm:cxn modelId="{20C8258F-61D2-4CD7-A958-60C21E95A654}" type="presOf" srcId="{6EE72E1C-95A2-4A65-8BD4-BA6DD81891F9}" destId="{212E8627-B46D-4E34-94D7-2F31B3379B34}" srcOrd="0" destOrd="0" presId="urn:microsoft.com/office/officeart/2005/8/layout/hList7"/>
    <dgm:cxn modelId="{11380B4F-7E3E-4C55-AB23-539A9AC49042}" type="presOf" srcId="{459B4872-2572-4D47-99BE-32B080931109}" destId="{D6B093DE-1040-447B-8707-81358DBAD612}" srcOrd="0" destOrd="0" presId="urn:microsoft.com/office/officeart/2005/8/layout/hList7"/>
    <dgm:cxn modelId="{87272504-D80D-4D91-AC14-AB7026471B82}" srcId="{6EE72E1C-95A2-4A65-8BD4-BA6DD81891F9}" destId="{9A26377B-54D9-4828-84E3-6AD837CBE391}" srcOrd="1" destOrd="0" parTransId="{C50592D6-06B9-4D57-9F76-111705FB8FDE}" sibTransId="{03D8D1BE-0387-417A-959B-0F2A6D144476}"/>
    <dgm:cxn modelId="{211BB1C6-7727-4F77-9C74-8AF5C772F758}" type="presParOf" srcId="{212E8627-B46D-4E34-94D7-2F31B3379B34}" destId="{16251F6E-FB49-4735-B397-728361648EC8}" srcOrd="0" destOrd="0" presId="urn:microsoft.com/office/officeart/2005/8/layout/hList7"/>
    <dgm:cxn modelId="{60C71823-5692-4C7A-8011-6915DEF76EA6}" type="presParOf" srcId="{212E8627-B46D-4E34-94D7-2F31B3379B34}" destId="{22F8E326-CA24-46DE-9DB8-C31B114EAEE0}" srcOrd="1" destOrd="0" presId="urn:microsoft.com/office/officeart/2005/8/layout/hList7"/>
    <dgm:cxn modelId="{5B2B77F2-CFD8-4E09-840C-E51F0706DCC7}" type="presParOf" srcId="{22F8E326-CA24-46DE-9DB8-C31B114EAEE0}" destId="{DC5D4771-4558-4D65-A571-60DABD6D0E16}" srcOrd="0" destOrd="0" presId="urn:microsoft.com/office/officeart/2005/8/layout/hList7"/>
    <dgm:cxn modelId="{AC529D54-BBE4-4340-A93F-3ECA58BFA1DC}" type="presParOf" srcId="{DC5D4771-4558-4D65-A571-60DABD6D0E16}" destId="{B0CC01E6-8D09-4E70-B7F7-EBAA5BD46D04}" srcOrd="0" destOrd="0" presId="urn:microsoft.com/office/officeart/2005/8/layout/hList7"/>
    <dgm:cxn modelId="{2F1C1B73-7354-44CD-A94E-D47C25169A32}" type="presParOf" srcId="{DC5D4771-4558-4D65-A571-60DABD6D0E16}" destId="{9A8E8CF1-B287-4FFD-81DC-F9CB1FCEA469}" srcOrd="1" destOrd="0" presId="urn:microsoft.com/office/officeart/2005/8/layout/hList7"/>
    <dgm:cxn modelId="{F6C093C1-5B9E-4806-82A0-C2D2A22CBCF7}" type="presParOf" srcId="{DC5D4771-4558-4D65-A571-60DABD6D0E16}" destId="{845365D4-B02A-4C49-B6D9-01528396EBC2}" srcOrd="2" destOrd="0" presId="urn:microsoft.com/office/officeart/2005/8/layout/hList7"/>
    <dgm:cxn modelId="{F26C1C5A-8A68-4279-8471-3C9D75D80087}" type="presParOf" srcId="{DC5D4771-4558-4D65-A571-60DABD6D0E16}" destId="{7624C699-EEC4-46F1-B21E-F43A54F146F8}" srcOrd="3" destOrd="0" presId="urn:microsoft.com/office/officeart/2005/8/layout/hList7"/>
    <dgm:cxn modelId="{64C5E789-FC95-434A-8B57-A45B0639C27C}" type="presParOf" srcId="{22F8E326-CA24-46DE-9DB8-C31B114EAEE0}" destId="{3FA0887A-DB16-4C34-AF03-3057F94AF4F7}" srcOrd="1" destOrd="0" presId="urn:microsoft.com/office/officeart/2005/8/layout/hList7"/>
    <dgm:cxn modelId="{1E62C51D-C2BE-4B9C-9DE9-AF96E536E5BD}" type="presParOf" srcId="{22F8E326-CA24-46DE-9DB8-C31B114EAEE0}" destId="{093C0CAB-C378-4A94-8A9E-5A30EE6A1BC4}" srcOrd="2" destOrd="0" presId="urn:microsoft.com/office/officeart/2005/8/layout/hList7"/>
    <dgm:cxn modelId="{F1B02051-B92F-4DC4-988C-FF006254D485}" type="presParOf" srcId="{093C0CAB-C378-4A94-8A9E-5A30EE6A1BC4}" destId="{E02F2C51-AFFC-4F39-BAC6-D948002EE147}" srcOrd="0" destOrd="0" presId="urn:microsoft.com/office/officeart/2005/8/layout/hList7"/>
    <dgm:cxn modelId="{356D278E-A24F-4DC8-84CA-0CCF37839793}" type="presParOf" srcId="{093C0CAB-C378-4A94-8A9E-5A30EE6A1BC4}" destId="{9F6DF7B8-7B03-49C9-851F-4B396C92C210}" srcOrd="1" destOrd="0" presId="urn:microsoft.com/office/officeart/2005/8/layout/hList7"/>
    <dgm:cxn modelId="{CD4A86DA-3C62-4224-B8C4-39CB216B5A72}" type="presParOf" srcId="{093C0CAB-C378-4A94-8A9E-5A30EE6A1BC4}" destId="{F48C9EE3-13E3-4C8B-8E28-BDD95B3A4884}" srcOrd="2" destOrd="0" presId="urn:microsoft.com/office/officeart/2005/8/layout/hList7"/>
    <dgm:cxn modelId="{00504FF8-FE4F-47E1-A12B-2AF7669974AC}" type="presParOf" srcId="{093C0CAB-C378-4A94-8A9E-5A30EE6A1BC4}" destId="{01570317-74F9-4D87-9A2F-8B04103C46DB}" srcOrd="3" destOrd="0" presId="urn:microsoft.com/office/officeart/2005/8/layout/hList7"/>
    <dgm:cxn modelId="{B7C13581-8F5F-4658-92B2-AA5580F7130E}" type="presParOf" srcId="{22F8E326-CA24-46DE-9DB8-C31B114EAEE0}" destId="{D945AAA9-91BE-4E1A-A962-256A3FAA32DA}" srcOrd="3" destOrd="0" presId="urn:microsoft.com/office/officeart/2005/8/layout/hList7"/>
    <dgm:cxn modelId="{4F4C1DAA-CA05-4F26-A879-4E194619FE80}" type="presParOf" srcId="{22F8E326-CA24-46DE-9DB8-C31B114EAEE0}" destId="{6EBC6F57-D4DF-4EC6-A543-4DDD176DBB01}" srcOrd="4" destOrd="0" presId="urn:microsoft.com/office/officeart/2005/8/layout/hList7"/>
    <dgm:cxn modelId="{0B2C3C44-0371-485C-AFB3-4D0E02DA5462}" type="presParOf" srcId="{6EBC6F57-D4DF-4EC6-A543-4DDD176DBB01}" destId="{D6B093DE-1040-447B-8707-81358DBAD612}" srcOrd="0" destOrd="0" presId="urn:microsoft.com/office/officeart/2005/8/layout/hList7"/>
    <dgm:cxn modelId="{859507A1-ED89-4954-950C-DF6FDE15B2D8}" type="presParOf" srcId="{6EBC6F57-D4DF-4EC6-A543-4DDD176DBB01}" destId="{06890BC3-A3B4-46A1-AB0D-358DDDCA3F52}" srcOrd="1" destOrd="0" presId="urn:microsoft.com/office/officeart/2005/8/layout/hList7"/>
    <dgm:cxn modelId="{89CC80D3-F37A-4592-8A9E-A8C090F7565B}" type="presParOf" srcId="{6EBC6F57-D4DF-4EC6-A543-4DDD176DBB01}" destId="{23653C48-B5AF-4FCC-A340-CA2E7CCEA684}" srcOrd="2" destOrd="0" presId="urn:microsoft.com/office/officeart/2005/8/layout/hList7"/>
    <dgm:cxn modelId="{4AF0E81B-3243-45F9-A05F-5EC6A0AA8CFA}" type="presParOf" srcId="{6EBC6F57-D4DF-4EC6-A543-4DDD176DBB01}" destId="{FB035E17-7FB3-49EB-97DA-9E38837600BA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gm:drawing xmlns:dgm="http://schemas.openxmlformats.org/drawingml/2006/diagram" xmlns:a="http://schemas.openxmlformats.org/drawingml/2006/main">
  <dsp:spTree xmlns:dsp="http://schemas.microsoft.com/office/drawing/2008/diagram">
    <dsp:nvGrpSpPr>
      <dsp:cNvPr id="0" name=""/>
      <dsp:cNvGrpSpPr/>
    </dsp:nvGrpSpPr>
    <dsp:grpSpPr/>
    <dsp:sp modelId="{B0CC01E6-8D09-4E70-B7F7-EBAA5BD46D04}" macro="" textlink="">
      <dsp:nvSpPr>
        <dsp:cNvPr id="0" name=""/>
        <dsp:cNvSpPr/>
      </dsp:nvSpPr>
      <dsp:spPr>
        <a:xfrm>
          <a:off x="30093" y="0"/>
          <a:ext cx="2538933" cy="4572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Vaikų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ir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jaunimo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socializacijos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programa</a:t>
          </a:r>
          <a:endParaRPr lang="en-US" sz="1700" kern="1200" dirty="0" smtClean="0"/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Nevyriausybinių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organizacij</a:t>
          </a:r>
          <a:r>
            <a:rPr lang="lt-LT" sz="1700" kern="1200" dirty="0" smtClean="0"/>
            <a:t>ų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programa</a:t>
          </a:r>
          <a:endParaRPr lang="lt-LT" sz="1700" kern="1200" dirty="0" smtClean="0"/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700" kern="1200" dirty="0" smtClean="0"/>
            <a:t>Visuomenės sveikatos programa</a:t>
          </a:r>
          <a:endParaRPr lang="en-US" sz="1700" kern="1200" dirty="0"/>
        </a:p>
      </dsp:txBody>
      <dsp:txXfrm>
        <a:off x="30093" y="1828800"/>
        <a:ext cx="2538933" cy="1828800"/>
      </dsp:txXfrm>
    </dsp:sp>
    <dsp:sp modelId="{7624C699-EEC4-46F1-B21E-F43A54F146F8}" macro="" textlink="">
      <dsp:nvSpPr>
        <dsp:cNvPr id="0" name=""/>
        <dsp:cNvSpPr/>
      </dsp:nvSpPr>
      <dsp:spPr>
        <a:xfrm>
          <a:off x="741984" y="518540"/>
          <a:ext cx="1058227" cy="1034035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2F2C51-AFFC-4F39-BAC6-D948002EE147}" macro="" textlink="">
      <dsp:nvSpPr>
        <dsp:cNvPr id="0" name=""/>
        <dsp:cNvSpPr/>
      </dsp:nvSpPr>
      <dsp:spPr>
        <a:xfrm>
          <a:off x="2616733" y="0"/>
          <a:ext cx="2538933" cy="4572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700" kern="1200" dirty="0" smtClean="0"/>
            <a:t>Atviro darbo su </a:t>
          </a:r>
          <a:r>
            <a:rPr lang="lt-LT" sz="1700" kern="1200" smtClean="0"/>
            <a:t>jaunimu AJC/AJE</a:t>
          </a:r>
          <a:endParaRPr lang="lt-LT" sz="1700" kern="1200" dirty="0" smtClean="0"/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700" kern="1200" dirty="0" smtClean="0"/>
            <a:t>Jaunimo garantijų programa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700" kern="1200" dirty="0" smtClean="0"/>
            <a:t>Jaunimo </a:t>
          </a:r>
          <a:r>
            <a:rPr lang="lt-LT" sz="1700" kern="1200" dirty="0" err="1" smtClean="0"/>
            <a:t>savanorystės</a:t>
          </a:r>
          <a:r>
            <a:rPr lang="lt-LT" sz="1700" kern="1200" dirty="0" smtClean="0"/>
            <a:t> programa</a:t>
          </a:r>
          <a:endParaRPr lang="en-US" sz="1700" kern="1200" dirty="0"/>
        </a:p>
      </dsp:txBody>
      <dsp:txXfrm>
        <a:off x="2616733" y="1828800"/>
        <a:ext cx="2538933" cy="1828800"/>
      </dsp:txXfrm>
    </dsp:sp>
    <dsp:sp modelId="{01570317-74F9-4D87-9A2F-8B04103C46DB}" macro="" textlink="">
      <dsp:nvSpPr>
        <dsp:cNvPr id="0" name=""/>
        <dsp:cNvSpPr/>
      </dsp:nvSpPr>
      <dsp:spPr>
        <a:xfrm>
          <a:off x="3300412" y="518540"/>
          <a:ext cx="1171575" cy="1034035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B093DE-1040-447B-8707-81358DBAD612}" macro="" textlink="">
      <dsp:nvSpPr>
        <dsp:cNvPr id="0" name=""/>
        <dsp:cNvSpPr/>
      </dsp:nvSpPr>
      <dsp:spPr>
        <a:xfrm>
          <a:off x="5231834" y="0"/>
          <a:ext cx="2538933" cy="4572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Erazmus</a:t>
          </a:r>
          <a:r>
            <a:rPr lang="en-US" sz="1700" kern="1200" dirty="0" smtClean="0"/>
            <a:t>+:</a:t>
          </a:r>
          <a:r>
            <a:rPr lang="lt-LT" sz="1700" kern="1200" dirty="0" err="1" smtClean="0"/>
            <a:t>Veikl</a:t>
          </a:r>
          <a:r>
            <a:rPr lang="en-US" sz="1700" kern="1200" dirty="0" smtClean="0"/>
            <a:t>u</a:t>
          </a:r>
          <a:r>
            <a:rPr lang="lt-LT" sz="1700" kern="1200" dirty="0" smtClean="0"/>
            <a:t>s jaunimas</a:t>
          </a:r>
          <a:endParaRPr lang="en-US" sz="1700" kern="1200" dirty="0"/>
        </a:p>
      </dsp:txBody>
      <dsp:txXfrm>
        <a:off x="5231834" y="1828800"/>
        <a:ext cx="2538933" cy="1828800"/>
      </dsp:txXfrm>
    </dsp:sp>
    <dsp:sp modelId="{FB035E17-7FB3-49EB-97DA-9E38837600BA}" macro="" textlink="">
      <dsp:nvSpPr>
        <dsp:cNvPr id="0" name=""/>
        <dsp:cNvSpPr/>
      </dsp:nvSpPr>
      <dsp:spPr>
        <a:xfrm>
          <a:off x="5943618" y="518540"/>
          <a:ext cx="1115365" cy="1034035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251F6E-FB49-4735-B397-728361648EC8}" macro="" textlink="">
      <dsp:nvSpPr>
        <dsp:cNvPr id="0" name=""/>
        <dsp:cNvSpPr/>
      </dsp:nvSpPr>
      <dsp:spPr>
        <a:xfrm>
          <a:off x="310895" y="3657600"/>
          <a:ext cx="7150608" cy="685800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gm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0.41544</cdr:x>
      <cdr:y>0.40208</cdr:y>
    </cdr:from>
    <cdr:to>
      <cdr:x>0.47978</cdr:x>
      <cdr:y>0.44896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28972" y="1838324"/>
          <a:ext cx="500066" cy="2143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1200" b="1" dirty="0" smtClean="0"/>
            <a:t>43 %</a:t>
          </a:r>
          <a:endParaRPr lang="en-US" sz="1200" b="1" dirty="0"/>
        </a:p>
      </cdr:txBody>
    </cdr:sp>
  </cdr:relSizeAnchor>
  <cdr:relSizeAnchor xmlns:cdr="http://schemas.openxmlformats.org/drawingml/2006/chartDrawing">
    <cdr:from>
      <cdr:x>0.26838</cdr:x>
      <cdr:y>0.74584</cdr:y>
    </cdr:from>
    <cdr:to>
      <cdr:x>0.39706</cdr:x>
      <cdr:y>0.87084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85964" y="3409960"/>
          <a:ext cx="1000132" cy="5715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b="1" dirty="0" smtClean="0"/>
            <a:t>26%</a:t>
          </a:r>
          <a:endParaRPr lang="en-US" sz="1800" b="1" dirty="0"/>
        </a:p>
      </cdr:txBody>
    </cdr:sp>
  </cdr:relSizeAnchor>
  <cdr:relSizeAnchor xmlns:cdr="http://schemas.openxmlformats.org/drawingml/2006/chartDrawing">
    <cdr:from>
      <cdr:x>0.23162</cdr:x>
      <cdr:y>0.24583</cdr:y>
    </cdr:from>
    <cdr:to>
      <cdr:x>0.31434</cdr:x>
      <cdr:y>0.33958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800212" y="1123944"/>
          <a:ext cx="642942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b="1" dirty="0" smtClean="0"/>
            <a:t>15 </a:t>
          </a:r>
          <a:r>
            <a:rPr lang="en-US" sz="1800" b="1" dirty="0" smtClean="0">
              <a:latin typeface="Perpetua"/>
            </a:rPr>
            <a:t>%</a:t>
          </a:r>
          <a:endParaRPr lang="en-US" sz="1800" b="1" dirty="0"/>
        </a:p>
      </cdr:txBody>
    </cdr:sp>
  </cdr:relSizeAnchor>
  <cdr:relSizeAnchor xmlns:cdr="http://schemas.openxmlformats.org/drawingml/2006/chartDrawing">
    <cdr:from>
      <cdr:x>0.13051</cdr:x>
      <cdr:y>0.52708</cdr:y>
    </cdr:from>
    <cdr:to>
      <cdr:x>0.23162</cdr:x>
      <cdr:y>0.58958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014394" y="2409828"/>
          <a:ext cx="785818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b="1" dirty="0" smtClean="0"/>
            <a:t>12 </a:t>
          </a:r>
          <a:r>
            <a:rPr lang="en-US" sz="1800" b="1" dirty="0" smtClean="0">
              <a:latin typeface="Perpetua"/>
            </a:rPr>
            <a:t>%</a:t>
          </a:r>
          <a:endParaRPr lang="en-US" sz="1800" b="1" dirty="0"/>
        </a:p>
      </cdr:txBody>
    </cdr:sp>
  </cdr:relSizeAnchor>
  <cdr:relSizeAnchor xmlns:cdr="http://schemas.openxmlformats.org/drawingml/2006/chartDrawing">
    <cdr:from>
      <cdr:x>0.1397</cdr:x>
      <cdr:y>0.37083</cdr:y>
    </cdr:from>
    <cdr:to>
      <cdr:x>0.25</cdr:x>
      <cdr:y>0.43333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1085832" y="1695448"/>
          <a:ext cx="857256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    </a:t>
          </a:r>
          <a:r>
            <a:rPr lang="en-US" sz="1200" b="1" dirty="0" smtClean="0"/>
            <a:t>4</a:t>
          </a:r>
          <a:r>
            <a:rPr lang="en-US" sz="1200" b="1" dirty="0" smtClean="0">
              <a:latin typeface="Perpetua"/>
            </a:rPr>
            <a:t>%</a:t>
          </a:r>
          <a:endParaRPr lang="en-US" sz="12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2310D-6647-4F56-8AA3-5C3A5D277501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BFB23-2F9A-4A75-B460-B442AD7DFC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998-3F8F-486A-9E3B-DD5AE9F825B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998-3F8F-486A-9E3B-DD5AE9F825B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Lietuvos statistikos departamento </a:t>
            </a:r>
            <a:r>
              <a:rPr lang="en-US" dirty="0" err="1" smtClean="0"/>
              <a:t>ir</a:t>
            </a:r>
            <a:r>
              <a:rPr lang="en-US" dirty="0" smtClean="0"/>
              <a:t> </a:t>
            </a:r>
            <a:r>
              <a:rPr lang="en-US" dirty="0" err="1" smtClean="0"/>
              <a:t>Mokini</a:t>
            </a:r>
            <a:r>
              <a:rPr lang="lt-LT" dirty="0" smtClean="0"/>
              <a:t>ų</a:t>
            </a:r>
            <a:r>
              <a:rPr lang="en-US" dirty="0" smtClean="0"/>
              <a:t> </a:t>
            </a:r>
            <a:r>
              <a:rPr lang="en-US" dirty="0" err="1" smtClean="0"/>
              <a:t>registro</a:t>
            </a:r>
            <a:r>
              <a:rPr lang="en-US" dirty="0" smtClean="0"/>
              <a:t> </a:t>
            </a:r>
            <a:r>
              <a:rPr lang="lt-LT" dirty="0" smtClean="0"/>
              <a:t>duomenimis</a:t>
            </a:r>
            <a:endParaRPr lang="en-US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3BFB23-2F9A-4A75-B460-B442AD7DFCD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tačiakampis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Suapvalintas stačiakamp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aantraštė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lt-LT" smtClean="0"/>
              <a:t>Spustelėkite ruošinio paantraštės stiliui keisti</a:t>
            </a:r>
            <a:endParaRPr kumimoji="0" lang="en-US"/>
          </a:p>
        </p:txBody>
      </p:sp>
      <p:sp>
        <p:nvSpPr>
          <p:cNvPr id="28" name="Datos vietos rezervavimo ženklas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DDC4-DD48-4308-A7E0-98165D63D553}" type="datetimeFigureOut">
              <a:rPr lang="lt-LT" smtClean="0"/>
              <a:pPr/>
              <a:t>2/24/2014</a:t>
            </a:fld>
            <a:endParaRPr lang="lt-LT"/>
          </a:p>
        </p:txBody>
      </p:sp>
      <p:sp>
        <p:nvSpPr>
          <p:cNvPr id="17" name="Poraštės vietos rezervavimo ženklas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29" name="Skaidrės numerio vietos rezervavimo ženklas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7" name="Stačiakampis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Stačiakampis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ačiakampis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Antraštė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DDC4-DD48-4308-A7E0-98165D63D553}" type="datetimeFigureOut">
              <a:rPr lang="lt-LT" smtClean="0"/>
              <a:pPr/>
              <a:t>2/24/2014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DDC4-DD48-4308-A7E0-98165D63D553}" type="datetimeFigureOut">
              <a:rPr lang="lt-LT" smtClean="0"/>
              <a:pPr/>
              <a:t>2/24/2014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DDC4-DD48-4308-A7E0-98165D63D553}" type="datetimeFigureOut">
              <a:rPr lang="lt-LT" smtClean="0"/>
              <a:pPr/>
              <a:t>2/24/2014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8" name="Turinio vietos rezervavimo ženklas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kcijos antraštė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tačiakampis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Suapvalintas stačiakamp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DDC4-DD48-4308-A7E0-98165D63D553}" type="datetimeFigureOut">
              <a:rPr lang="lt-LT" smtClean="0"/>
              <a:pPr/>
              <a:t>2/24/2014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lt-LT"/>
          </a:p>
        </p:txBody>
      </p:sp>
      <p:sp>
        <p:nvSpPr>
          <p:cNvPr id="7" name="Stačiakampis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Stačiakampis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ačiakampis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DDC4-DD48-4308-A7E0-98165D63D553}" type="datetimeFigureOut">
              <a:rPr lang="lt-LT" smtClean="0"/>
              <a:pPr/>
              <a:t>2/24/2014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9" name="Turinio vietos rezervavimo ženklas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11" name="Turinio vietos rezervavimo ženklas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DDC4-DD48-4308-A7E0-98165D63D553}" type="datetimeFigureOut">
              <a:rPr lang="lt-LT" smtClean="0"/>
              <a:pPr/>
              <a:t>2/24/2014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11" name="Turinio vietos rezervavimo ženklas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13" name="Turinio vietos rezervavimo ženklas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DDC4-DD48-4308-A7E0-98165D63D553}" type="datetimeFigureOut">
              <a:rPr lang="lt-LT" smtClean="0"/>
              <a:pPr/>
              <a:t>2/24/2014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DDC4-DD48-4308-A7E0-98165D63D553}" type="datetimeFigureOut">
              <a:rPr lang="lt-LT" smtClean="0"/>
              <a:pPr/>
              <a:t>2/24/2014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ačiakampis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Suapvalintas stačiakamp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DDC4-DD48-4308-A7E0-98165D63D553}" type="datetimeFigureOut">
              <a:rPr lang="lt-LT" smtClean="0"/>
              <a:pPr/>
              <a:t>2/24/2014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11" name="Turinio vietos rezervavimo ženklas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DDC4-DD48-4308-A7E0-98165D63D553}" type="datetimeFigureOut">
              <a:rPr lang="lt-LT" smtClean="0"/>
              <a:pPr/>
              <a:t>2/24/2014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11" name="Stačiakampis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ačiakampis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ačiakampis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lt-LT" smtClean="0"/>
              <a:t>Spustelėkite piktogramą, jei norite įtraukti paveikslėlį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ačiakampis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Suapvalintas stačiakamp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avadinimo vietos rezervavimo ženkla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13" name="Teksto vietos rezervavimo ženklas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  <a:p>
            <a:pPr lvl="1" eaLnBrk="1" latinLnBrk="0" hangingPunct="1"/>
            <a:r>
              <a:rPr kumimoji="0" lang="lt-LT" smtClean="0"/>
              <a:t>Antras lygmuo</a:t>
            </a:r>
          </a:p>
          <a:p>
            <a:pPr lvl="2" eaLnBrk="1" latinLnBrk="0" hangingPunct="1"/>
            <a:r>
              <a:rPr kumimoji="0" lang="lt-LT" smtClean="0"/>
              <a:t>Trečias lygmuo</a:t>
            </a:r>
          </a:p>
          <a:p>
            <a:pPr lvl="3" eaLnBrk="1" latinLnBrk="0" hangingPunct="1"/>
            <a:r>
              <a:rPr kumimoji="0" lang="lt-LT" smtClean="0"/>
              <a:t>Ketvirtas lygmuo</a:t>
            </a:r>
          </a:p>
          <a:p>
            <a:pPr lvl="4" eaLnBrk="1" latinLnBrk="0" hangingPunct="1"/>
            <a:r>
              <a:rPr kumimoji="0" lang="lt-LT" smtClean="0"/>
              <a:t>Penktas lygmuo</a:t>
            </a:r>
            <a:endParaRPr kumimoji="0" lang="en-US"/>
          </a:p>
        </p:txBody>
      </p:sp>
      <p:sp>
        <p:nvSpPr>
          <p:cNvPr id="14" name="Datos vietos rezervavimo ženklas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C8DDDC4-DD48-4308-A7E0-98165D63D553}" type="datetimeFigureOut">
              <a:rPr lang="lt-LT" smtClean="0"/>
              <a:pPr/>
              <a:t>2/24/2014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lt-LT"/>
          </a:p>
        </p:txBody>
      </p:sp>
      <p:sp>
        <p:nvSpPr>
          <p:cNvPr id="23" name="Skaidrės numerio vietos rezervavimo ženklas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antraštė 2"/>
          <p:cNvSpPr>
            <a:spLocks noGrp="1"/>
          </p:cNvSpPr>
          <p:nvPr>
            <p:ph type="subTitle" idx="1"/>
          </p:nvPr>
        </p:nvSpPr>
        <p:spPr>
          <a:xfrm>
            <a:off x="6786578" y="4857760"/>
            <a:ext cx="2071702" cy="1785950"/>
          </a:xfrm>
        </p:spPr>
        <p:txBody>
          <a:bodyPr>
            <a:normAutofit/>
          </a:bodyPr>
          <a:lstStyle/>
          <a:p>
            <a:pPr algn="r"/>
            <a:r>
              <a:rPr lang="lt-LT" sz="1400" b="1" dirty="0" smtClean="0"/>
              <a:t>2013 m. vasario 24 d.</a:t>
            </a:r>
            <a:endParaRPr lang="en-US" sz="1400" dirty="0" smtClean="0"/>
          </a:p>
          <a:p>
            <a:pPr algn="r"/>
            <a:r>
              <a:rPr lang="lt-LT" sz="1400" dirty="0" smtClean="0"/>
              <a:t>Rokiškio švietimo centras</a:t>
            </a:r>
            <a:endParaRPr lang="en-US" sz="1400" dirty="0" smtClean="0"/>
          </a:p>
          <a:p>
            <a:pPr algn="r"/>
            <a:r>
              <a:rPr lang="lt-LT" sz="1400" dirty="0" smtClean="0"/>
              <a:t>P. Širvio g. 1, Rokiškis </a:t>
            </a:r>
            <a:endParaRPr lang="en-US" sz="1400" dirty="0" smtClean="0"/>
          </a:p>
          <a:p>
            <a:endParaRPr lang="en-US" sz="1400" dirty="0"/>
          </a:p>
        </p:txBody>
      </p:sp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457200" y="1285860"/>
            <a:ext cx="8229600" cy="2286016"/>
          </a:xfrm>
        </p:spPr>
        <p:txBody>
          <a:bodyPr>
            <a:normAutofit/>
          </a:bodyPr>
          <a:lstStyle/>
          <a:p>
            <a:r>
              <a:rPr lang="en-US" sz="3600" i="1" dirty="0" smtClean="0"/>
              <a:t/>
            </a:r>
            <a:br>
              <a:rPr lang="en-US" sz="3600" i="1" dirty="0" smtClean="0"/>
            </a:br>
            <a:r>
              <a:rPr lang="lt-LT" sz="3200" dirty="0" smtClean="0"/>
              <a:t>Jaunimo NVO ir atviro darbo su jaunimu veikla darbo su rizikos vaikais ir jaunimu srityje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t-LT" dirty="0" smtClean="0"/>
              <a:t>Jaunimo </a:t>
            </a:r>
            <a:r>
              <a:rPr lang="lt-LT" dirty="0" err="1" smtClean="0"/>
              <a:t>įtrauktis</a:t>
            </a:r>
            <a:r>
              <a:rPr lang="lt-LT" dirty="0" smtClean="0"/>
              <a:t> per projektinę veiklą  2013 m. </a:t>
            </a:r>
            <a:endParaRPr lang="en-US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43550"/>
                <a:gridCol w="2328850"/>
              </a:tblGrid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Į vykdomas projektų veiklas įtraukta/sukurta: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Įtrauktų jaunų žmonių skaičius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2800" dirty="0" smtClean="0"/>
                        <a:t>Savanorių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800" dirty="0" smtClean="0"/>
                        <a:t>136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2800" dirty="0" smtClean="0"/>
                        <a:t>Savanorių 16-29 metų, kurie </a:t>
                      </a:r>
                      <a:r>
                        <a:rPr lang="lt-LT" sz="2800" b="1" dirty="0" smtClean="0"/>
                        <a:t>nesimoko ir nedirba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800" dirty="0" smtClean="0"/>
                        <a:t>10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2800" dirty="0" smtClean="0"/>
                        <a:t>Socialinę atskirtį</a:t>
                      </a:r>
                      <a:r>
                        <a:rPr lang="lt-LT" sz="2800" baseline="0" dirty="0" smtClean="0"/>
                        <a:t> patiriančių jaunų žmonių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800" dirty="0" smtClean="0"/>
                        <a:t>30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2800" dirty="0" smtClean="0"/>
                        <a:t>Anksčiau </a:t>
                      </a:r>
                      <a:r>
                        <a:rPr lang="lt-LT" sz="2800" b="1" dirty="0" smtClean="0"/>
                        <a:t>nedalyvavusių</a:t>
                      </a:r>
                      <a:r>
                        <a:rPr lang="lt-LT" sz="2800" dirty="0" smtClean="0"/>
                        <a:t> jaunų žmonių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800" dirty="0" smtClean="0"/>
                        <a:t>95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2800" dirty="0" smtClean="0"/>
                        <a:t>Sukurta </a:t>
                      </a:r>
                      <a:r>
                        <a:rPr lang="lt-LT" sz="2800" b="1" dirty="0" smtClean="0"/>
                        <a:t>naujų </a:t>
                      </a:r>
                      <a:r>
                        <a:rPr lang="lt-LT" sz="2800" dirty="0" smtClean="0"/>
                        <a:t>organizacijų </a:t>
                      </a:r>
                      <a:r>
                        <a:rPr lang="lt-LT" sz="2800" b="1" dirty="0" smtClean="0"/>
                        <a:t>struktūrinių padalinių</a:t>
                      </a:r>
                      <a:r>
                        <a:rPr lang="lt-LT" sz="2800" dirty="0" smtClean="0"/>
                        <a:t> (suburta neformalių grupių ir pan.)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800" dirty="0" smtClean="0"/>
                        <a:t>5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Mokyklų, VDC, JC, AJE, vaikų ir jaunimo organizacijų galimybės veikti kartu</a:t>
            </a:r>
            <a:endParaRPr lang="en-US" dirty="0"/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Erazmus</a:t>
            </a:r>
            <a:r>
              <a:rPr lang="en-US" dirty="0" smtClean="0"/>
              <a:t> + </a:t>
            </a:r>
            <a:r>
              <a:rPr lang="en-US" dirty="0" err="1" smtClean="0"/>
              <a:t>biud</a:t>
            </a:r>
            <a:r>
              <a:rPr lang="lt-LT" dirty="0" err="1" smtClean="0"/>
              <a:t>žetas</a:t>
            </a:r>
            <a:r>
              <a:rPr lang="lt-LT" dirty="0" smtClean="0"/>
              <a:t> (planuojama Lietuvai 2014 m. )</a:t>
            </a:r>
            <a:r>
              <a:rPr lang="lt-LT" dirty="0" smtClean="0">
                <a:latin typeface="Perpetua"/>
              </a:rPr>
              <a:t>≈</a:t>
            </a:r>
            <a:r>
              <a:rPr lang="en-US" dirty="0" smtClean="0">
                <a:latin typeface="Perpetua"/>
              </a:rPr>
              <a:t> 19,7 </a:t>
            </a:r>
            <a:r>
              <a:rPr lang="en-US" dirty="0" err="1" smtClean="0">
                <a:latin typeface="Perpetua"/>
              </a:rPr>
              <a:t>mln</a:t>
            </a:r>
            <a:r>
              <a:rPr lang="en-US" dirty="0" smtClean="0">
                <a:latin typeface="Perpetua"/>
              </a:rPr>
              <a:t>. EUR</a:t>
            </a:r>
            <a:endParaRPr lang="en-US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1600" dirty="0" smtClean="0"/>
              <a:t>Lietuvos Respublikos Vyriausybės 2012–2016 metų programos įgyvendinimo </a:t>
            </a:r>
            <a:r>
              <a:rPr lang="lt-LT" sz="1600" b="1" dirty="0" smtClean="0"/>
              <a:t>prioritetines priemones</a:t>
            </a:r>
            <a:r>
              <a:rPr lang="en-US" sz="1600" dirty="0" smtClean="0"/>
              <a:t>(</a:t>
            </a:r>
            <a:r>
              <a:rPr lang="lt-LT" sz="1600" dirty="0" smtClean="0"/>
              <a:t>2013 m. kovo 13 d. Nr. 228</a:t>
            </a:r>
            <a:r>
              <a:rPr lang="en-US" sz="1600" dirty="0" smtClean="0"/>
              <a:t>),</a:t>
            </a:r>
            <a:br>
              <a:rPr lang="en-US" sz="1600" dirty="0" smtClean="0"/>
            </a:br>
            <a:r>
              <a:rPr lang="en-US" sz="1600" b="1" dirty="0" smtClean="0"/>
              <a:t>7.3 </a:t>
            </a:r>
            <a:r>
              <a:rPr lang="en-US" sz="1600" b="1" dirty="0" err="1" smtClean="0"/>
              <a:t>Jaunimo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politika</a:t>
            </a:r>
            <a:r>
              <a:rPr lang="en-US" sz="1600" b="1" dirty="0" smtClean="0"/>
              <a:t> </a:t>
            </a:r>
            <a:r>
              <a:rPr lang="lt-LT" sz="1600" b="1" dirty="0" smtClean="0"/>
              <a:t>.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Priemon</a:t>
            </a:r>
            <a:r>
              <a:rPr lang="lt-LT" sz="1600" b="1" dirty="0" smtClean="0"/>
              <a:t>ės </a:t>
            </a:r>
            <a:r>
              <a:rPr lang="en-US" sz="1600" b="1" dirty="0" smtClean="0"/>
              <a:t>97,98, 99, 100</a:t>
            </a:r>
            <a:endParaRPr lang="en-US" sz="1600" b="1" dirty="0"/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67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Priemon</a:t>
                      </a:r>
                      <a:r>
                        <a:rPr lang="lt-LT" dirty="0" smtClean="0"/>
                        <a:t>ės</a:t>
                      </a:r>
                    </a:p>
                    <a:p>
                      <a:r>
                        <a:rPr lang="lt-LT" dirty="0" smtClean="0"/>
                        <a:t>(</a:t>
                      </a:r>
                      <a:r>
                        <a:rPr lang="en-US" sz="1800" b="1" dirty="0" smtClean="0"/>
                        <a:t>97,98, 99, 100</a:t>
                      </a:r>
                      <a:r>
                        <a:rPr lang="lt-LT" sz="1800" b="1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Atsakingos institucijos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Įgyvendinimo laikotarpis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Numatyti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priemones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ir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veiksmus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jaunimo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užimtumui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didinti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ir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verslumui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skatinti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Socialinės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apsaugos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ir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darbo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ministerija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2013 metų II ketvirtis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17780" marB="1778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Apibrėžti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darbo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su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jaunimu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sampratą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ir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jo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principus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tobulinti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institucijų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dirbančių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jaunimo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srityje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veiklą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ir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funkcijas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Socialinės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apsaugos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ir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darbo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ministerija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2014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metų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II 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ketvirtis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17780" marB="1778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Didinti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jaunimo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nedarbo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prevenciją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plėsti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ir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gerinti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profesinį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informavimą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orientavimą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ir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konsultavimą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supažindinti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jaunuolius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su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šiuolaikinės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visuomenės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socialinės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ir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ekonominės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plėtros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tendencijomis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ir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įsidarbinimo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galimybėmis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Socialinės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apsaugos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ir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darbo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ministerija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2015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metų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I 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ketvirtis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17780" marB="1778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Nuosekliai didinti baziniuose kariniuose mokymuose dalyvaujančių jaunuolių skaičių ir tęsti jaunesniųjų karininkų vadų rengimo kursus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Krašto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apsaugos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ministerija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2013–2016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metai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17780" marB="1778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1600" dirty="0" smtClean="0"/>
              <a:t>Lietuvos Respublikos Vyriausybės 2012–2016 metų programos įgyvendinimo </a:t>
            </a:r>
            <a:r>
              <a:rPr lang="lt-LT" sz="1600" b="1" dirty="0" smtClean="0"/>
              <a:t>prioritetines priemones</a:t>
            </a:r>
            <a:r>
              <a:rPr lang="en-US" sz="1600" dirty="0" smtClean="0"/>
              <a:t>(</a:t>
            </a:r>
            <a:r>
              <a:rPr lang="lt-LT" sz="1600" dirty="0" smtClean="0"/>
              <a:t>2013 m. kovo 13 d. Nr. 228</a:t>
            </a:r>
            <a:r>
              <a:rPr lang="en-US" sz="1600" dirty="0" smtClean="0"/>
              <a:t>),</a:t>
            </a:r>
            <a:br>
              <a:rPr lang="en-US" sz="1600" dirty="0" smtClean="0"/>
            </a:br>
            <a:r>
              <a:rPr lang="en-US" sz="1600" b="1" dirty="0" smtClean="0"/>
              <a:t>7.3 </a:t>
            </a:r>
            <a:r>
              <a:rPr lang="en-US" sz="1600" b="1" dirty="0" err="1" smtClean="0"/>
              <a:t>Jaunimo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politika</a:t>
            </a:r>
            <a:r>
              <a:rPr lang="en-US" sz="1600" b="1" dirty="0" smtClean="0"/>
              <a:t> </a:t>
            </a:r>
            <a:r>
              <a:rPr lang="lt-LT" sz="1600" b="1" dirty="0" smtClean="0"/>
              <a:t>.</a:t>
            </a:r>
            <a:r>
              <a:rPr lang="en-US" sz="1600" b="1" dirty="0" smtClean="0"/>
              <a:t> </a:t>
            </a:r>
            <a:r>
              <a:rPr lang="lt-LT" sz="1600" b="1" dirty="0" smtClean="0"/>
              <a:t>P</a:t>
            </a:r>
            <a:r>
              <a:rPr lang="en-US" sz="1600" b="1" dirty="0" err="1" smtClean="0"/>
              <a:t>riemon</a:t>
            </a:r>
            <a:r>
              <a:rPr lang="lt-LT" sz="1600" b="1" dirty="0" err="1" smtClean="0"/>
              <a:t>ių</a:t>
            </a:r>
            <a:r>
              <a:rPr lang="lt-LT" sz="1600" b="1" dirty="0" smtClean="0"/>
              <a:t> </a:t>
            </a:r>
            <a:r>
              <a:rPr lang="en-US" sz="1600" b="1" dirty="0" smtClean="0"/>
              <a:t>97,98, 99, 100</a:t>
            </a:r>
            <a:r>
              <a:rPr lang="lt-LT" sz="1600" b="1" dirty="0" smtClean="0"/>
              <a:t>  numatomi įgyvendinimo rezultatai</a:t>
            </a:r>
            <a:endParaRPr lang="en-US" sz="1600" b="1" dirty="0"/>
          </a:p>
        </p:txBody>
      </p:sp>
      <p:graphicFrame>
        <p:nvGraphicFramePr>
          <p:cNvPr id="6" name="Turinio vietos rezervavimo ženklas 5"/>
          <p:cNvGraphicFramePr>
            <a:graphicFrameLocks noGrp="1"/>
          </p:cNvGraphicFramePr>
          <p:nvPr>
            <p:ph sz="quarter" idx="1"/>
          </p:nvPr>
        </p:nvGraphicFramePr>
        <p:xfrm>
          <a:off x="301625" y="1527174"/>
          <a:ext cx="8504238" cy="4628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746"/>
                <a:gridCol w="2834746"/>
                <a:gridCol w="2834746"/>
              </a:tblGrid>
              <a:tr h="1026808">
                <a:tc>
                  <a:txBody>
                    <a:bodyPr/>
                    <a:lstStyle/>
                    <a:p>
                      <a:r>
                        <a:rPr lang="lt-LT" sz="1800" b="1" dirty="0" smtClean="0"/>
                        <a:t>P</a:t>
                      </a:r>
                      <a:r>
                        <a:rPr lang="en-US" sz="1800" b="1" dirty="0" err="1" smtClean="0"/>
                        <a:t>riemon</a:t>
                      </a:r>
                      <a:r>
                        <a:rPr lang="lt-LT" sz="1800" b="1" dirty="0" err="1" smtClean="0"/>
                        <a:t>ių</a:t>
                      </a:r>
                      <a:r>
                        <a:rPr lang="lt-LT" sz="1800" b="1" dirty="0" smtClean="0"/>
                        <a:t> </a:t>
                      </a:r>
                      <a:r>
                        <a:rPr lang="en-US" sz="1800" b="1" dirty="0" smtClean="0"/>
                        <a:t>97,98, 99, 100</a:t>
                      </a:r>
                      <a:r>
                        <a:rPr lang="lt-LT" sz="1800" b="1" dirty="0" smtClean="0"/>
                        <a:t> numatomi įgyvendinimo rezultatai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Atsakingos institucijos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Įgyvendinimo laikotarpis</a:t>
                      </a:r>
                      <a:endParaRPr lang="en-US" dirty="0"/>
                    </a:p>
                  </a:txBody>
                  <a:tcPr/>
                </a:tc>
              </a:tr>
              <a:tr h="3375348">
                <a:tc>
                  <a:txBody>
                    <a:bodyPr/>
                    <a:lstStyle/>
                    <a:p>
                      <a:r>
                        <a:rPr kumimoji="0"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Pagrindiniai</a:t>
                      </a:r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rodikliai</a:t>
                      </a:r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svarbiausi</a:t>
                      </a:r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rezultatai</a:t>
                      </a:r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):</a:t>
                      </a:r>
                    </a:p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1.    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Jaunimo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(15–24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metų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nedarbo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lygis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procentais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2012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metais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26,8 (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prognozuojamas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); 2016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metais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16,3.</a:t>
                      </a:r>
                    </a:p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2.    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Atvirų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jaunimo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centrų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ir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erdvių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veikloje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dalyvaujančių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jaunų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žmonių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skaičiaus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padidėjimas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2016 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metais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palyginti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2012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metais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50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procentų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(2012 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metais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6 559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asmenys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Socialinės</a:t>
                      </a: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apsaugos</a:t>
                      </a: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ir</a:t>
                      </a: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darbo</a:t>
                      </a: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ministerija</a:t>
                      </a:r>
                      <a:r>
                        <a:rPr lang="lt-LT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Krašto</a:t>
                      </a: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apsaugos</a:t>
                      </a: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ministerija</a:t>
                      </a:r>
                      <a:endParaRPr lang="en-US" sz="2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dirty="0" smtClean="0">
                          <a:latin typeface="Calibri"/>
                          <a:ea typeface="Calibri"/>
                          <a:cs typeface="Times New Roman"/>
                        </a:rPr>
                        <a:t>2014–2016 </a:t>
                      </a:r>
                      <a:r>
                        <a:rPr lang="lt-LT" sz="2000" dirty="0">
                          <a:latin typeface="Calibri"/>
                          <a:ea typeface="Calibri"/>
                          <a:cs typeface="Times New Roman"/>
                        </a:rPr>
                        <a:t>metai – įgyvendinimas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17780" marB="1778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Bendra</a:t>
            </a:r>
            <a:r>
              <a:rPr lang="en-US" dirty="0" smtClean="0"/>
              <a:t> </a:t>
            </a:r>
            <a:r>
              <a:rPr lang="en-US" dirty="0" err="1" smtClean="0"/>
              <a:t>situacija</a:t>
            </a:r>
            <a:endParaRPr lang="en-US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lt-LT" sz="3200" dirty="0" smtClean="0"/>
              <a:t>2014 m. sausio 1 d. Rokiškio rajono savivaldybės teritorijoje gyveno </a:t>
            </a:r>
            <a:r>
              <a:rPr lang="lt-LT" sz="3200" b="1" dirty="0" smtClean="0"/>
              <a:t>32 754 </a:t>
            </a:r>
            <a:r>
              <a:rPr lang="lt-LT" sz="3200" dirty="0" smtClean="0"/>
              <a:t>tūkst. </a:t>
            </a:r>
            <a:r>
              <a:rPr lang="en-US" sz="3200" dirty="0" smtClean="0"/>
              <a:t>g</a:t>
            </a:r>
            <a:r>
              <a:rPr lang="lt-LT" sz="3200" dirty="0" err="1" smtClean="0"/>
              <a:t>yventojų</a:t>
            </a:r>
            <a:r>
              <a:rPr lang="lt-LT" sz="3200" dirty="0" smtClean="0"/>
              <a:t>,</a:t>
            </a:r>
          </a:p>
          <a:p>
            <a:pPr lvl="2"/>
            <a:r>
              <a:rPr lang="lt-LT" sz="2800" dirty="0" smtClean="0"/>
              <a:t> iš jų 22 proc.(</a:t>
            </a:r>
            <a:r>
              <a:rPr lang="en-US" sz="2800" dirty="0" smtClean="0"/>
              <a:t>6349)</a:t>
            </a:r>
            <a:r>
              <a:rPr lang="lt-LT" sz="2800" dirty="0" smtClean="0"/>
              <a:t>sudaro jauni žmonės 14-29 metų amžiaus.</a:t>
            </a:r>
          </a:p>
          <a:p>
            <a:r>
              <a:rPr lang="lt-LT" sz="3200" dirty="0" smtClean="0"/>
              <a:t>2013 m. rugsėjo 1 d.  duomenimis rajono bendrojo ugdymo mokyklose mokosi </a:t>
            </a:r>
            <a:r>
              <a:rPr lang="lt-LT" sz="3200" b="1" dirty="0" smtClean="0"/>
              <a:t>4065 </a:t>
            </a:r>
            <a:r>
              <a:rPr lang="lt-LT" sz="3200" dirty="0" smtClean="0"/>
              <a:t>mokiniai,</a:t>
            </a:r>
          </a:p>
          <a:p>
            <a:pPr lvl="2"/>
            <a:r>
              <a:rPr lang="lt-LT" sz="2800" dirty="0" smtClean="0"/>
              <a:t> iš jų </a:t>
            </a:r>
            <a:r>
              <a:rPr lang="lt-LT" sz="2800" b="1" dirty="0" smtClean="0"/>
              <a:t>1853</a:t>
            </a:r>
            <a:r>
              <a:rPr lang="lt-LT" sz="2800" dirty="0" smtClean="0"/>
              <a:t> yra 14- 18 metų jaunimas.</a:t>
            </a:r>
            <a:endParaRPr lang="en-US" sz="28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lt-LT" b="1" dirty="0" smtClean="0"/>
              <a:t>14-29 metų jaunimo rizikos grupės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lt-LT" b="1" dirty="0" smtClean="0"/>
              <a:t>Rokiškio rajone</a:t>
            </a:r>
            <a:endParaRPr lang="en-US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lt-LT" b="1" dirty="0" smtClean="0"/>
              <a:t>1. Socialinių rizikos veiksnių įtaką patiriantis 14-18 m. mokyklinio amžiaus jaunimas </a:t>
            </a:r>
            <a:endParaRPr lang="en-US" dirty="0" smtClean="0"/>
          </a:p>
          <a:p>
            <a:pPr lvl="3"/>
            <a:r>
              <a:rPr lang="lt-LT" dirty="0" smtClean="0"/>
              <a:t>Aukščiau išvardintus rizikos veiksnius patiria apie </a:t>
            </a:r>
            <a:r>
              <a:rPr lang="lt-LT" b="1" dirty="0" smtClean="0"/>
              <a:t>600</a:t>
            </a:r>
            <a:r>
              <a:rPr lang="lt-LT" dirty="0" smtClean="0"/>
              <a:t> (30 proc.) 14-18 metų jaunimo.</a:t>
            </a:r>
            <a:endParaRPr lang="en-US" dirty="0" smtClean="0"/>
          </a:p>
          <a:p>
            <a:pPr>
              <a:buNone/>
            </a:pPr>
            <a:r>
              <a:rPr lang="lt-LT" b="1" dirty="0" smtClean="0"/>
              <a:t>2. Nesimokantis ir mokyklos nelankantis 14-18 metų jaunimas Rokiškio rajono savivaldybėje</a:t>
            </a:r>
            <a:endParaRPr lang="en-US" dirty="0" smtClean="0"/>
          </a:p>
          <a:p>
            <a:pPr lvl="3"/>
            <a:r>
              <a:rPr lang="lt-LT" dirty="0" smtClean="0"/>
              <a:t>Nesimokančių ir mokyklos nelankančių vaikų informacinės sistemos (NEMIS)  2014 m. vasario 1 dienos duomenimis Rokiškio r. savivaldybėje yra </a:t>
            </a:r>
            <a:r>
              <a:rPr lang="lt-LT" b="1" dirty="0" smtClean="0"/>
              <a:t>62</a:t>
            </a:r>
            <a:r>
              <a:rPr lang="lt-LT" dirty="0" smtClean="0"/>
              <a:t> (14-18 metų mokyklinio amžiaus vaikų ir jaunimo). </a:t>
            </a:r>
            <a:endParaRPr lang="en-US" dirty="0" smtClean="0"/>
          </a:p>
          <a:p>
            <a:pPr>
              <a:buNone/>
            </a:pPr>
            <a:r>
              <a:rPr lang="lt-LT" b="1" dirty="0" smtClean="0"/>
              <a:t>3. Vaikai ir jaunimas Socialinės rizikos šeimose </a:t>
            </a:r>
            <a:endParaRPr lang="en-US" dirty="0" smtClean="0"/>
          </a:p>
          <a:p>
            <a:pPr lvl="3"/>
            <a:r>
              <a:rPr lang="lt-LT" dirty="0" smtClean="0"/>
              <a:t>Socialinės paramos šeimai informacinės sistemos (SPIS) Rokiškio rajono savivaldybėje 2014 m. vasario 4 d.  duomenimis yra </a:t>
            </a:r>
            <a:r>
              <a:rPr lang="lt-LT" b="1" dirty="0" smtClean="0"/>
              <a:t>72</a:t>
            </a:r>
            <a:r>
              <a:rPr lang="lt-LT" dirty="0" smtClean="0"/>
              <a:t> (14-18 metų mokyklinio amžiaus vaikų ir jaunimo).</a:t>
            </a:r>
            <a:endParaRPr lang="en-US" dirty="0" smtClean="0"/>
          </a:p>
          <a:p>
            <a:pPr>
              <a:buNone/>
            </a:pPr>
            <a:r>
              <a:rPr lang="lt-LT" b="1" dirty="0" smtClean="0"/>
              <a:t>4. Vaikai ir jaunimas, esantis policijos akiratyje</a:t>
            </a:r>
            <a:endParaRPr lang="en-US" dirty="0" smtClean="0"/>
          </a:p>
          <a:p>
            <a:pPr lvl="3"/>
            <a:r>
              <a:rPr lang="lt-LT" dirty="0" smtClean="0"/>
              <a:t>Panevėžio apskrities vyriausiojo komisariato  Rokiškio r. policijos komisariato 2013-12-31 d. duomenimis 14-18 m. vaikų, kurių elgesiu domisi policija </a:t>
            </a:r>
            <a:r>
              <a:rPr lang="lt-LT" b="1" dirty="0" smtClean="0"/>
              <a:t>20</a:t>
            </a:r>
            <a:r>
              <a:rPr lang="lt-LT" dirty="0" smtClean="0"/>
              <a:t>, o 2013-07-01 -25 vaikai.</a:t>
            </a:r>
            <a:endParaRPr lang="en-US" dirty="0" smtClean="0"/>
          </a:p>
          <a:p>
            <a:pPr>
              <a:buNone/>
            </a:pPr>
            <a:r>
              <a:rPr lang="lt-LT" b="1" dirty="0" smtClean="0"/>
              <a:t>5. Jaunimo (1</a:t>
            </a:r>
            <a:r>
              <a:rPr lang="en-US" b="1" dirty="0" smtClean="0"/>
              <a:t>6</a:t>
            </a:r>
            <a:r>
              <a:rPr lang="lt-LT" b="1" dirty="0" smtClean="0"/>
              <a:t>-29 metų) užimtumo problemos</a:t>
            </a:r>
            <a:endParaRPr lang="en-US" dirty="0" smtClean="0"/>
          </a:p>
          <a:p>
            <a:pPr lvl="3"/>
            <a:r>
              <a:rPr lang="lt-LT" dirty="0" smtClean="0"/>
              <a:t>Panevėžio teritorinės darbo biržos Rokiškio skyriaus 2014 m. vasario 1 dienos duomenimis bedarbiais registruoti </a:t>
            </a:r>
            <a:r>
              <a:rPr lang="lt-LT" b="1" dirty="0" smtClean="0"/>
              <a:t>517</a:t>
            </a:r>
            <a:r>
              <a:rPr lang="lt-LT" dirty="0" smtClean="0"/>
              <a:t> jauni iki 29 metų amžiaus rajono gyventojai, iš jų: 250 – neturintys profesinio pasirengimo, 130 - nedirbę. Sausio pabaigoje bedarbiais buvo registruoti 284 jaunesni kaip 25 metų amžiaus bedarbiai ir jie sudarė 7,1 proc. rajono 16-24 metų amžiaus gyventojų. 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6908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2800" b="1" dirty="0" err="1" smtClean="0"/>
              <a:t>Roki</a:t>
            </a:r>
            <a:r>
              <a:rPr lang="lt-LT" sz="2800" b="1" dirty="0" smtClean="0"/>
              <a:t>š</a:t>
            </a:r>
            <a:r>
              <a:rPr lang="en-US" sz="2800" b="1" dirty="0" err="1" smtClean="0"/>
              <a:t>kio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rajono</a:t>
            </a:r>
            <a:r>
              <a:rPr lang="en-US" sz="2800" b="1" dirty="0" smtClean="0"/>
              <a:t> </a:t>
            </a:r>
            <a:r>
              <a:rPr lang="lt-LT" sz="2800" b="1" dirty="0" smtClean="0"/>
              <a:t>jaunimo NVO ir atviras </a:t>
            </a:r>
            <a:br>
              <a:rPr lang="lt-LT" sz="2800" b="1" dirty="0" smtClean="0"/>
            </a:br>
            <a:r>
              <a:rPr lang="lt-LT" sz="2800" b="1" dirty="0" smtClean="0"/>
              <a:t>darbas su jaunimu</a:t>
            </a:r>
            <a:endParaRPr lang="en-US" sz="2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357298"/>
            <a:ext cx="8215370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t-LT" sz="3200" b="1" dirty="0" smtClean="0">
                <a:ea typeface="ＭＳ Ｐゴシック" pitchFamily="34" charset="-128"/>
                <a:cs typeface="Arial" charset="0"/>
              </a:rPr>
              <a:t/>
            </a:r>
            <a:br>
              <a:rPr lang="lt-LT" sz="3200" b="1" dirty="0" smtClean="0">
                <a:ea typeface="ＭＳ Ｐゴシック" pitchFamily="34" charset="-128"/>
                <a:cs typeface="Arial" charset="0"/>
              </a:rPr>
            </a:br>
            <a:r>
              <a:rPr lang="lt-LT" sz="2700" b="1" dirty="0" smtClean="0">
                <a:ea typeface="ＭＳ Ｐゴシック" pitchFamily="34" charset="-128"/>
                <a:cs typeface="Arial" charset="0"/>
              </a:rPr>
              <a:t>Europos Ekonominės Erdvės ir Norvegijos finansiniai mechanizmai</a:t>
            </a:r>
            <a:r>
              <a:rPr lang="en-US" sz="2700" b="1" dirty="0" smtClean="0">
                <a:ea typeface="ＭＳ Ｐゴシック" pitchFamily="34" charset="-128"/>
                <a:cs typeface="Arial" charset="0"/>
              </a:rPr>
              <a:t/>
            </a:r>
            <a:br>
              <a:rPr lang="en-US" sz="2700" b="1" dirty="0" smtClean="0">
                <a:ea typeface="ＭＳ Ｐゴシック" pitchFamily="34" charset="-128"/>
                <a:cs typeface="Arial" charset="0"/>
              </a:rPr>
            </a:br>
            <a:r>
              <a:rPr lang="lt-LT" sz="2700" b="1" dirty="0" smtClean="0">
                <a:ea typeface="ＭＳ Ｐゴシック" pitchFamily="34" charset="-128"/>
                <a:cs typeface="Arial" charset="0"/>
              </a:rPr>
              <a:t>Programa LT05 „Socialinės rizikos vaikai ir jaunimas“</a:t>
            </a:r>
            <a:endParaRPr lang="en-US" sz="2700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>
          <a:solidFill>
            <a:srgbClr val="92D050"/>
          </a:solidFill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Blip>
                <a:blip r:embed="rId2"/>
              </a:buBlip>
            </a:pPr>
            <a:r>
              <a:rPr lang="lt-LT" sz="2400" dirty="0" smtClean="0"/>
              <a:t> </a:t>
            </a:r>
            <a:r>
              <a:rPr lang="lt-LT" sz="2400" b="1" dirty="0" smtClean="0"/>
              <a:t>I programos priemonė</a:t>
            </a:r>
          </a:p>
          <a:p>
            <a:pPr marL="0" indent="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Tx/>
              <a:buChar char="-"/>
            </a:pPr>
            <a:r>
              <a:rPr lang="lt-LT" sz="2400" dirty="0" smtClean="0">
                <a:solidFill>
                  <a:srgbClr val="404040"/>
                </a:solidFill>
              </a:rPr>
              <a:t> </a:t>
            </a:r>
            <a:r>
              <a:rPr lang="lt-LT" sz="2400" dirty="0" smtClean="0"/>
              <a:t>Lietuvos </a:t>
            </a:r>
            <a:r>
              <a:rPr lang="lt-LT" sz="2400" dirty="0" smtClean="0">
                <a:solidFill>
                  <a:srgbClr val="C00000"/>
                </a:solidFill>
              </a:rPr>
              <a:t>vaikų dienos centrų</a:t>
            </a:r>
            <a:r>
              <a:rPr lang="lt-LT" sz="2400" dirty="0" smtClean="0"/>
              <a:t> (toliau – VDC) plėtra</a:t>
            </a:r>
            <a:r>
              <a:rPr lang="lt-LT" sz="2400" dirty="0" smtClean="0">
                <a:solidFill>
                  <a:srgbClr val="404040"/>
                </a:solidFill>
              </a:rPr>
              <a:t>;</a:t>
            </a:r>
          </a:p>
          <a:p>
            <a:pPr marL="0" indent="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Blip>
                <a:blip r:embed="rId2"/>
              </a:buBlip>
            </a:pPr>
            <a:r>
              <a:rPr lang="lt-LT" sz="2400" b="1" dirty="0" smtClean="0">
                <a:solidFill>
                  <a:srgbClr val="FF0000"/>
                </a:solidFill>
              </a:rPr>
              <a:t> </a:t>
            </a:r>
            <a:r>
              <a:rPr lang="lt-LT" sz="2400" b="1" dirty="0" smtClean="0"/>
              <a:t>II programos priemonė</a:t>
            </a:r>
            <a:endParaRPr lang="lt-LT" sz="2400" dirty="0" smtClean="0"/>
          </a:p>
          <a:p>
            <a:pPr marL="0" indent="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Tx/>
              <a:buChar char="-"/>
            </a:pPr>
            <a:r>
              <a:rPr lang="lt-LT" sz="2900" b="1" dirty="0" smtClean="0">
                <a:solidFill>
                  <a:srgbClr val="404040"/>
                </a:solidFill>
              </a:rPr>
              <a:t> </a:t>
            </a:r>
            <a:r>
              <a:rPr lang="lt-LT" sz="2900" b="1" u="sng" dirty="0" smtClean="0"/>
              <a:t>Lietuvos </a:t>
            </a:r>
            <a:r>
              <a:rPr lang="lt-LT" sz="2900" b="1" u="sng" dirty="0" smtClean="0">
                <a:solidFill>
                  <a:srgbClr val="C00000"/>
                </a:solidFill>
              </a:rPr>
              <a:t>atvirų jaunimo centrų </a:t>
            </a:r>
            <a:r>
              <a:rPr lang="lt-LT" sz="2900" b="1" u="sng" dirty="0" smtClean="0"/>
              <a:t>(toliau – AJC) plėtra</a:t>
            </a:r>
            <a:r>
              <a:rPr lang="lt-LT" sz="2900" b="1" u="sng" dirty="0" smtClean="0">
                <a:solidFill>
                  <a:srgbClr val="404040"/>
                </a:solidFill>
              </a:rPr>
              <a:t>;</a:t>
            </a:r>
          </a:p>
          <a:p>
            <a:pPr marL="0" indent="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Blip>
                <a:blip r:embed="rId2"/>
              </a:buBlip>
            </a:pPr>
            <a:r>
              <a:rPr lang="lt-LT" sz="2400" b="1" dirty="0" smtClean="0">
                <a:solidFill>
                  <a:srgbClr val="FF0000"/>
                </a:solidFill>
              </a:rPr>
              <a:t> </a:t>
            </a:r>
            <a:r>
              <a:rPr lang="lt-LT" sz="2400" b="1" dirty="0" smtClean="0"/>
              <a:t>III programos priemonė</a:t>
            </a:r>
          </a:p>
          <a:p>
            <a:pPr marL="0" indent="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lt-LT" sz="2400" dirty="0" smtClean="0">
                <a:solidFill>
                  <a:srgbClr val="404040"/>
                </a:solidFill>
              </a:rPr>
              <a:t>- </a:t>
            </a:r>
            <a:r>
              <a:rPr lang="lt-LT" sz="2400" dirty="0" smtClean="0"/>
              <a:t>Lietuvos </a:t>
            </a:r>
            <a:r>
              <a:rPr lang="lt-LT" sz="2400" dirty="0" smtClean="0">
                <a:solidFill>
                  <a:srgbClr val="C00000"/>
                </a:solidFill>
              </a:rPr>
              <a:t>vaikų dienos centrų kartu su atvira jaunimo erdve </a:t>
            </a:r>
            <a:r>
              <a:rPr lang="lt-LT" sz="2400" dirty="0" smtClean="0"/>
              <a:t>(toliau – VDC su AJE) plėtra;</a:t>
            </a:r>
            <a:endParaRPr lang="lt-LT" sz="2400" b="1" dirty="0" smtClean="0">
              <a:solidFill>
                <a:srgbClr val="FF0000"/>
              </a:solidFill>
            </a:endParaRPr>
          </a:p>
          <a:p>
            <a:pPr marL="0" indent="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Blip>
                <a:blip r:embed="rId2"/>
              </a:buBlip>
            </a:pPr>
            <a:r>
              <a:rPr lang="lt-LT" sz="2400" b="1" dirty="0" smtClean="0">
                <a:solidFill>
                  <a:srgbClr val="FF0000"/>
                </a:solidFill>
              </a:rPr>
              <a:t> </a:t>
            </a:r>
            <a:r>
              <a:rPr lang="lt-LT" sz="2400" b="1" dirty="0" smtClean="0"/>
              <a:t>IV programos priemonė</a:t>
            </a:r>
            <a:endParaRPr lang="lt-LT" sz="2400" dirty="0" smtClean="0"/>
          </a:p>
          <a:p>
            <a:pPr marL="0" indent="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lt-LT" sz="2400" dirty="0" smtClean="0"/>
              <a:t>- darbui su rizikos grupės vaikais ir jaunimu reikalingų kompetencijų kėlimas (toliau – </a:t>
            </a:r>
            <a:r>
              <a:rPr lang="lt-LT" sz="2400" dirty="0" smtClean="0">
                <a:solidFill>
                  <a:srgbClr val="C00000"/>
                </a:solidFill>
              </a:rPr>
              <a:t>Kompetencijų kėlimas</a:t>
            </a:r>
            <a:r>
              <a:rPr lang="lt-LT" sz="2400" dirty="0" smtClean="0"/>
              <a:t>).</a:t>
            </a:r>
            <a:endParaRPr lang="lt-LT" sz="2400" dirty="0" smtClean="0">
              <a:solidFill>
                <a:srgbClr val="40404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Jaunimo</a:t>
            </a:r>
            <a:r>
              <a:rPr lang="en-US" sz="3200" dirty="0" smtClean="0"/>
              <a:t> </a:t>
            </a:r>
            <a:r>
              <a:rPr lang="en-US" sz="3200" dirty="0" err="1" smtClean="0"/>
              <a:t>projektin</a:t>
            </a:r>
            <a:r>
              <a:rPr lang="lt-LT" sz="3200" dirty="0" smtClean="0"/>
              <a:t>ė veikla 2008- 2013 m. </a:t>
            </a:r>
            <a:endParaRPr lang="en-US" sz="3200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7468"/>
                <a:gridCol w="1285884"/>
                <a:gridCol w="1143008"/>
                <a:gridCol w="1357322"/>
                <a:gridCol w="1328718"/>
              </a:tblGrid>
              <a:tr h="370840">
                <a:tc>
                  <a:txBody>
                    <a:bodyPr/>
                    <a:lstStyle/>
                    <a:p>
                      <a:r>
                        <a:rPr lang="lt-LT" sz="1800" dirty="0" smtClean="0"/>
                        <a:t>2008-2013 m.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800" dirty="0" smtClean="0"/>
                        <a:t>Savivaldybės lėš0mis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800" dirty="0" smtClean="0"/>
                        <a:t>JRD lėšomis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800" dirty="0" smtClean="0"/>
                        <a:t>ES fondų lėšomis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800" dirty="0" smtClean="0"/>
                        <a:t>Iš viso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3200" dirty="0" smtClean="0"/>
                        <a:t>Projektų skaičius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3200" dirty="0" smtClean="0"/>
                        <a:t>73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3200" dirty="0" smtClean="0"/>
                        <a:t>13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3200" dirty="0" smtClean="0"/>
                        <a:t>26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3200" dirty="0" smtClean="0"/>
                        <a:t>112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3200" dirty="0" smtClean="0"/>
                        <a:t>Dalyvių skaičius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3200" dirty="0" smtClean="0"/>
                        <a:t>5002</a:t>
                      </a:r>
                    </a:p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3200" dirty="0" smtClean="0"/>
                        <a:t>4023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3200" dirty="0" smtClean="0"/>
                        <a:t>8501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3200" dirty="0" smtClean="0"/>
                        <a:t>17 526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3200" dirty="0" smtClean="0"/>
                        <a:t>Panaudotos lėšos (tūkst. Lt)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3200" dirty="0" smtClean="0"/>
                        <a:t>86,2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3200" dirty="0" smtClean="0"/>
                        <a:t>117,1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3200" dirty="0" smtClean="0"/>
                        <a:t>1 683,6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3200" dirty="0" smtClean="0"/>
                        <a:t>1 886,9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t-LT" dirty="0" smtClean="0"/>
              <a:t>Jaunimo projektinės veiklos  renginiai ir dalyviai 2013 m. </a:t>
            </a:r>
            <a:endParaRPr lang="en-US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4922"/>
                <a:gridCol w="1357322"/>
                <a:gridCol w="14001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sz="3200" dirty="0" smtClean="0"/>
                        <a:t>Veiklos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Renginių</a:t>
                      </a:r>
                      <a:r>
                        <a:rPr lang="lt-LT" baseline="0" dirty="0" smtClean="0"/>
                        <a:t> skaičius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Dalyvių (14-29 metų) skaičius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Suorganizuota mokymų(diskusijų, susitikimų ir pan.)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800" dirty="0" smtClean="0"/>
                        <a:t>14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800" dirty="0" smtClean="0"/>
                        <a:t>375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Suorganizuota seminarų (kai dalyviai gavo sertifikatus)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800" dirty="0" smtClean="0"/>
                        <a:t>31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800" dirty="0" smtClean="0"/>
                        <a:t>288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Suorganizuota kitų renginių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800" dirty="0" smtClean="0"/>
                        <a:t>201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800" dirty="0" smtClean="0"/>
                        <a:t>190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Tarptautiniai jaunimo mainai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8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800" dirty="0" smtClean="0"/>
                        <a:t>60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b="1" dirty="0" smtClean="0"/>
                        <a:t>Iš viso renginių ir dalyvių:</a:t>
                      </a:r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800" b="1" dirty="0" smtClean="0"/>
                        <a:t>248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800" b="1" dirty="0" smtClean="0"/>
                        <a:t>913</a:t>
                      </a:r>
                      <a:endParaRPr lang="en-US" sz="2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ygybė">
  <a:themeElements>
    <a:clrScheme name="Lygybė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Lygybė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ygybė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1289</TotalTime>
  <Words>792</Words>
  <Application>Microsoft Office PowerPoint</Application>
  <PresentationFormat>Demonstracija ekrane (4:3)</PresentationFormat>
  <Paragraphs>129</Paragraphs>
  <Slides>13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13</vt:i4>
      </vt:variant>
    </vt:vector>
  </HeadingPairs>
  <TitlesOfParts>
    <vt:vector size="14" baseType="lpstr">
      <vt:lpstr>Lygybė</vt:lpstr>
      <vt:lpstr> Jaunimo NVO ir atviro darbo su jaunimu veikla darbo su rizikos vaikais ir jaunimu srityje </vt:lpstr>
      <vt:lpstr>Lietuvos Respublikos Vyriausybės 2012–2016 metų programos įgyvendinimo prioritetines priemones(2013 m. kovo 13 d. Nr. 228), 7.3 Jaunimo politika . Priemonės 97,98, 99, 100</vt:lpstr>
      <vt:lpstr>Lietuvos Respublikos Vyriausybės 2012–2016 metų programos įgyvendinimo prioritetines priemones(2013 m. kovo 13 d. Nr. 228), 7.3 Jaunimo politika . Priemonių 97,98, 99, 100  numatomi įgyvendinimo rezultatai</vt:lpstr>
      <vt:lpstr>Bendra situacija</vt:lpstr>
      <vt:lpstr>     14-29 metų jaunimo rizikos grupės  Rokiškio rajone</vt:lpstr>
      <vt:lpstr>      Rokiškio rajono jaunimo NVO ir atviras  darbas su jaunimu</vt:lpstr>
      <vt:lpstr> Europos Ekonominės Erdvės ir Norvegijos finansiniai mechanizmai Programa LT05 „Socialinės rizikos vaikai ir jaunimas“</vt:lpstr>
      <vt:lpstr>Jaunimo projektinė veikla 2008- 2013 m. </vt:lpstr>
      <vt:lpstr>Jaunimo projektinės veiklos  renginiai ir dalyviai 2013 m. </vt:lpstr>
      <vt:lpstr>Jaunimo įtrauktis per projektinę veiklą  2013 m. </vt:lpstr>
      <vt:lpstr>Mokyklų, VDC, JC, AJE, vaikų ir jaunimo organizacijų galimybės veikti kartu</vt:lpstr>
      <vt:lpstr>Erazmus + biudžetas (planuojama Lietuvai 2014 m. )≈ 19,7 mln. EUR</vt:lpstr>
      <vt:lpstr>Skaidrė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Skaidrė 1</dc:title>
  <cp:lastModifiedBy>Svietjaunimas</cp:lastModifiedBy>
  <cp:revision>143</cp:revision>
  <dcterms:modified xsi:type="dcterms:W3CDTF">2014-02-24T08:21:30Z</dcterms:modified>
</cp:coreProperties>
</file>